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65" r:id="rId6"/>
    <p:sldId id="257" r:id="rId7"/>
    <p:sldId id="259" r:id="rId8"/>
    <p:sldId id="258" r:id="rId9"/>
    <p:sldId id="261" r:id="rId10"/>
    <p:sldId id="262" r:id="rId11"/>
    <p:sldId id="263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79"/>
  </p:normalViewPr>
  <p:slideViewPr>
    <p:cSldViewPr snapToGrid="0" snapToObjects="1" showGuides="1">
      <p:cViewPr varScale="1">
        <p:scale>
          <a:sx n="74" d="100"/>
          <a:sy n="74" d="100"/>
        </p:scale>
        <p:origin x="176" y="33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tiff>
</file>

<file path=ppt/media/image11.tiff>
</file>

<file path=ppt/media/image12.tiff>
</file>

<file path=ppt/media/image13.tiff>
</file>

<file path=ppt/media/image2.jp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DF5AF-C1DF-A54D-B5B6-919C945D5B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FDD022-22C4-3044-BF1E-D53549EA7A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02B4-48E4-6848-AE57-B01E07ACD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4F204-529A-9547-8F90-098E2D808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55F86-BD47-9546-B167-9CE9D9AEA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41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51E40-1261-6D4C-ABD6-A0C24B4B6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EC303B-5FF2-5244-A894-506E4D00F8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381C9-CB68-864C-8E79-C559D014D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125E3-AAFE-3E46-9D53-1BFD39C94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0D6CC-FF72-8F44-8417-38331F807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86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8CBBFE-55E3-6144-A67E-C99810B56A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7D2AAA-C834-D94D-AAD9-2D926D6E3E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25FA1-09F0-BB46-8E28-3636D25A4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66FB3-2F8C-084A-8909-E9FDE2599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3BAFD-F8E5-884C-B4B4-8335BC018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07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CD7D8-179C-9F4E-9B2D-8C5B4C7BC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95D9A-F8C0-2645-A77C-36D096F44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E98EA-BBAD-6149-A7D5-CCC7BD95B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D1392-4AC2-114D-B07A-9989410AD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EEF5B-4D46-D447-A0B9-4A6D36FAE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52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BD68F-83D6-EC4E-A018-41AD8AF6D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70FE1-CF23-3043-9C97-B1BC9C90EB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C4BB3-2B6D-874E-A7A0-E0870175F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E3DAE-C8E2-F441-98C3-DCD86DA67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D7A2A-91DE-224D-B43D-C199E5535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13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0F67-4FD4-424C-A293-5BF34DB6A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C5468-8EBA-5141-BBD3-BCC03007E5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5F9B4-DB6D-6243-81A3-ECD897C2A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5D4C2-0612-5744-AB74-354558E13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D68B38-FE30-5843-B140-C1FE2BA1C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FC3606-B5AD-FC4E-97FE-6173F9184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67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3E0E3-5FD4-8440-B381-FC8645648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EC5DE7-0993-7A45-8A30-4A21AD8A6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CF49E5-EE31-054F-9D5D-08B01B8EF9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2009BE-BB48-BF46-8DFF-B0C71104C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5FE4DC-E408-654C-B490-12F61C87AA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A23EDE-311A-E84A-9F59-B659C8E4B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5186E-C6EC-F94C-A952-12E617457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BFA913-6B35-0443-8A34-20B57EDEB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715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1B0AE-7F00-5743-AFED-2518A5E5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6EBF57-09E1-5F42-934E-386335F77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B96E2-3A16-3D45-AB9C-97D2AA4EC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E0C1B-4A29-934E-AA9D-E0EA2BCA5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1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36CF53-962D-CF4A-97FB-BCDE0F044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AFC177-52DF-DB42-B542-B1E9CC715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D145B-ABE1-9145-963F-8E1C4507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39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A9D03-1732-3946-9751-3845F8345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D9269-FE43-C142-AC9B-4491BE793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DA3039-7ECC-3D42-B185-15488704C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384E2-F074-2A41-86F7-3F6BFF9DE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B8B02-5B48-544F-8D41-B59970DE7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E9DF24-895D-E047-B31B-7D354A22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711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2362E-237A-A04D-B218-A798639AB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37FE77-65F5-7E4D-829A-C36C28D63F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B5CBED-4CAC-2441-86B0-8227B9BF55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BDCA1-B66E-A64D-BA49-BFC7A884E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66875-4B84-5C4A-AF46-93AD345D7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301CD-3D91-9341-A03F-BC9EEDD39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18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1597E3-B5A5-6B45-ABD3-982C95F66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546C0-9F4C-0C48-A188-4C36BDF14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FFF2A-E8FA-544D-A399-5D6AB5FE7D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096A9D-2460-5E49-BFC9-31CC68933C60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457AD-08F8-E149-9D30-63AE51F533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F9F71-7F93-7F47-8BF0-A6A4172AB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58B1C-F4BB-0E4F-BB47-6F0B62DAF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71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7.tiff"/><Relationship Id="rId7" Type="http://schemas.openxmlformats.org/officeDocument/2006/relationships/image" Target="../media/image11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Relationship Id="rId9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89C7594-32C0-564E-8BC3-442E09DEB34D}"/>
              </a:ext>
            </a:extLst>
          </p:cNvPr>
          <p:cNvSpPr/>
          <p:nvPr/>
        </p:nvSpPr>
        <p:spPr>
          <a:xfrm>
            <a:off x="0" y="5598334"/>
            <a:ext cx="12191999" cy="12528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884D6D-8DC7-564C-BD66-E4FB62551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77" y="5921322"/>
            <a:ext cx="2667537" cy="7473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4E7111-B5B8-FB48-8E92-7033C5DC4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5654" y="5651304"/>
            <a:ext cx="1623849" cy="1146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40A9E0-7CAC-324C-8372-8548990CD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7628" y="5923966"/>
            <a:ext cx="3095296" cy="7567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FC11F15-C92E-1147-9B59-46D2FBC1A3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3186" y="5598334"/>
            <a:ext cx="2669628" cy="12528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B9FBF3-D78C-BB40-A7B6-D27FC72990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4122"/>
            <a:ext cx="9144000" cy="10541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latin typeface="Calibri"/>
                <a:cs typeface="Calibri Light"/>
              </a:rPr>
              <a:t>Healthcare AI </a:t>
            </a:r>
            <a:r>
              <a:rPr lang="en-US" b="1" dirty="0" err="1">
                <a:solidFill>
                  <a:schemeClr val="bg1"/>
                </a:solidFill>
                <a:latin typeface="Calibri"/>
                <a:cs typeface="Calibri Light"/>
              </a:rPr>
              <a:t>Datathon</a:t>
            </a:r>
            <a:r>
              <a:rPr lang="en-US" b="1" dirty="0">
                <a:solidFill>
                  <a:schemeClr val="bg1"/>
                </a:solidFill>
                <a:latin typeface="Calibri"/>
                <a:cs typeface="Calibri Light"/>
              </a:rPr>
              <a:t> 2020</a:t>
            </a:r>
            <a:endParaRPr lang="en-US" b="1" dirty="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B193D1-2D23-1B40-B88A-1B6499556A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553078"/>
            <a:ext cx="9144000" cy="788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cs typeface="Calibri"/>
              </a:rPr>
              <a:t>Powered by Huawei Cloud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4EC4D33-5C2F-D44C-8A39-33B2DC90D95E}"/>
              </a:ext>
            </a:extLst>
          </p:cNvPr>
          <p:cNvSpPr txBox="1">
            <a:spLocks/>
          </p:cNvSpPr>
          <p:nvPr/>
        </p:nvSpPr>
        <p:spPr>
          <a:xfrm>
            <a:off x="1523999" y="2901950"/>
            <a:ext cx="9144000" cy="10541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Calibri"/>
                <a:cs typeface="Calibri Light"/>
              </a:rPr>
              <a:t>Rules</a:t>
            </a:r>
            <a:r>
              <a:rPr lang="zh-CN" altLang="en-US" b="1" dirty="0">
                <a:solidFill>
                  <a:schemeClr val="bg1"/>
                </a:solidFill>
                <a:latin typeface="Calibri"/>
                <a:cs typeface="Calibri Light"/>
              </a:rPr>
              <a:t> </a:t>
            </a:r>
            <a:r>
              <a:rPr lang="en-US" altLang="zh-CN" b="1" dirty="0">
                <a:solidFill>
                  <a:schemeClr val="bg1"/>
                </a:solidFill>
                <a:latin typeface="Calibri"/>
                <a:cs typeface="Calibri Light"/>
              </a:rPr>
              <a:t>&amp;</a:t>
            </a:r>
            <a:r>
              <a:rPr lang="zh-CN" altLang="en-US" b="1" dirty="0">
                <a:solidFill>
                  <a:schemeClr val="bg1"/>
                </a:solidFill>
                <a:latin typeface="Calibri"/>
                <a:cs typeface="Calibri Light"/>
              </a:rPr>
              <a:t> </a:t>
            </a:r>
            <a:r>
              <a:rPr lang="en-US" altLang="zh-CN" b="1" dirty="0">
                <a:solidFill>
                  <a:schemeClr val="bg1"/>
                </a:solidFill>
                <a:latin typeface="Calibri"/>
                <a:cs typeface="Calibri Light"/>
              </a:rPr>
              <a:t>Info</a:t>
            </a:r>
            <a:endParaRPr lang="en-US" b="1" dirty="0">
              <a:solidFill>
                <a:schemeClr val="bg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0666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A0819-8624-D04A-A3D8-F414523AC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593" y="276045"/>
            <a:ext cx="10515600" cy="880351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what’s Next?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0D21F6-0DFA-CC4C-8F20-7133A7B00083}"/>
              </a:ext>
            </a:extLst>
          </p:cNvPr>
          <p:cNvSpPr txBox="1"/>
          <p:nvPr/>
        </p:nvSpPr>
        <p:spPr>
          <a:xfrm>
            <a:off x="4226943" y="3128823"/>
            <a:ext cx="42959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</a:rPr>
              <a:t>Have Fun!</a:t>
            </a:r>
            <a:endParaRPr 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405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3AB7745-B763-F841-8C91-B1E6CB0ECCA1}"/>
              </a:ext>
            </a:extLst>
          </p:cNvPr>
          <p:cNvSpPr txBox="1"/>
          <p:nvPr/>
        </p:nvSpPr>
        <p:spPr>
          <a:xfrm>
            <a:off x="433551" y="378372"/>
            <a:ext cx="106947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</a:rPr>
              <a:t>What is the most important thing for a datathon?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AADFD3-B9EE-4143-8D5C-954863A9291B}"/>
              </a:ext>
            </a:extLst>
          </p:cNvPr>
          <p:cNvSpPr txBox="1"/>
          <p:nvPr/>
        </p:nvSpPr>
        <p:spPr>
          <a:xfrm>
            <a:off x="4226943" y="3128823"/>
            <a:ext cx="42959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</a:rPr>
              <a:t>Have Fun!</a:t>
            </a:r>
            <a:endParaRPr 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092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3AB7745-B763-F841-8C91-B1E6CB0ECCA1}"/>
              </a:ext>
            </a:extLst>
          </p:cNvPr>
          <p:cNvSpPr txBox="1"/>
          <p:nvPr/>
        </p:nvSpPr>
        <p:spPr>
          <a:xfrm>
            <a:off x="433551" y="378372"/>
            <a:ext cx="87019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</a:rPr>
              <a:t>Online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Venue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for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Info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&amp;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Communication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AADFD3-B9EE-4143-8D5C-954863A9291B}"/>
              </a:ext>
            </a:extLst>
          </p:cNvPr>
          <p:cNvSpPr txBox="1"/>
          <p:nvPr/>
        </p:nvSpPr>
        <p:spPr>
          <a:xfrm>
            <a:off x="917371" y="2554795"/>
            <a:ext cx="105756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</a:rPr>
              <a:t>All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announcements,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mentoring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sessions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and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the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final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video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submission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will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all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be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done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on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MS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Team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019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3AB7745-B763-F841-8C91-B1E6CB0ECCA1}"/>
              </a:ext>
            </a:extLst>
          </p:cNvPr>
          <p:cNvSpPr txBox="1"/>
          <p:nvPr/>
        </p:nvSpPr>
        <p:spPr>
          <a:xfrm>
            <a:off x="433551" y="378372"/>
            <a:ext cx="87019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</a:rPr>
              <a:t>Online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Venue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for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Info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&amp;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Communication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AADFD3-B9EE-4143-8D5C-954863A9291B}"/>
              </a:ext>
            </a:extLst>
          </p:cNvPr>
          <p:cNvSpPr txBox="1"/>
          <p:nvPr/>
        </p:nvSpPr>
        <p:spPr>
          <a:xfrm>
            <a:off x="4650828" y="3075057"/>
            <a:ext cx="47927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</a:rPr>
              <a:t>A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Quick</a:t>
            </a:r>
            <a:r>
              <a:rPr lang="zh-CN" altLang="en-US" sz="4000" b="1" dirty="0">
                <a:solidFill>
                  <a:schemeClr val="bg1"/>
                </a:solidFill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</a:rPr>
              <a:t>Tour!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181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A0819-8624-D04A-A3D8-F414523AC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Data and Computational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7AF58-B564-B049-965B-6E49AF373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sz="3200" dirty="0">
                <a:solidFill>
                  <a:schemeClr val="bg1"/>
                </a:solidFill>
              </a:rPr>
              <a:t>Elastic Cloud Server (ECS) ​</a:t>
            </a:r>
          </a:p>
          <a:p>
            <a:pPr lvl="1" fontAlgn="base"/>
            <a:r>
              <a:rPr lang="en-US" sz="3200" dirty="0">
                <a:solidFill>
                  <a:schemeClr val="bg1"/>
                </a:solidFill>
              </a:rPr>
              <a:t>Remote CPU/GPU Server​ (up to 4*V100 GPU)</a:t>
            </a:r>
          </a:p>
          <a:p>
            <a:pPr fontAlgn="base"/>
            <a:r>
              <a:rPr lang="en-US" sz="3200" dirty="0">
                <a:solidFill>
                  <a:schemeClr val="bg1"/>
                </a:solidFill>
              </a:rPr>
              <a:t>Relational Database Service (RDS) + Data Admin Service (DAS)​</a:t>
            </a:r>
          </a:p>
          <a:p>
            <a:pPr lvl="1" fontAlgn="base"/>
            <a:r>
              <a:rPr lang="en-US" sz="3200" dirty="0">
                <a:solidFill>
                  <a:schemeClr val="bg1"/>
                </a:solidFill>
              </a:rPr>
              <a:t>EHR Databases​</a:t>
            </a:r>
          </a:p>
          <a:p>
            <a:pPr fontAlgn="base"/>
            <a:r>
              <a:rPr lang="en-US" sz="3200" dirty="0">
                <a:solidFill>
                  <a:schemeClr val="bg1"/>
                </a:solidFill>
              </a:rPr>
              <a:t>Object Storage Service (OBS)​</a:t>
            </a:r>
          </a:p>
          <a:p>
            <a:pPr lvl="1" fontAlgn="base"/>
            <a:r>
              <a:rPr lang="en-US" sz="3200" dirty="0">
                <a:solidFill>
                  <a:schemeClr val="bg1"/>
                </a:solidFill>
              </a:rPr>
              <a:t>Downloading Imaging Datasets to your ECS</a:t>
            </a:r>
          </a:p>
          <a:p>
            <a:pPr marL="457200" lvl="1" indent="0" fontAlgn="base"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fontAlgn="base"/>
            <a:r>
              <a:rPr lang="en-US" sz="3600" dirty="0">
                <a:solidFill>
                  <a:schemeClr val="bg1"/>
                </a:solidFill>
              </a:rPr>
              <a:t>Instruction slides in MS Team – “Announcement” channel</a:t>
            </a:r>
          </a:p>
          <a:p>
            <a:pPr marL="0" indent="0" fontAlgn="base">
              <a:buNone/>
            </a:pPr>
            <a:endParaRPr lang="en-US" sz="3600" dirty="0">
              <a:solidFill>
                <a:schemeClr val="bg1"/>
              </a:solidFill>
            </a:endParaRPr>
          </a:p>
          <a:p>
            <a:pPr fontAlgn="base"/>
            <a:r>
              <a:rPr lang="en-US" sz="3600" dirty="0">
                <a:solidFill>
                  <a:schemeClr val="bg1"/>
                </a:solidFill>
              </a:rPr>
              <a:t>Instruction video: https://</a:t>
            </a:r>
            <a:r>
              <a:rPr lang="en-US" sz="3600" dirty="0" err="1">
                <a:solidFill>
                  <a:schemeClr val="bg1"/>
                </a:solidFill>
              </a:rPr>
              <a:t>tinyurl.com</a:t>
            </a:r>
            <a:r>
              <a:rPr lang="en-US" sz="3600" dirty="0">
                <a:solidFill>
                  <a:schemeClr val="bg1"/>
                </a:solidFill>
              </a:rPr>
              <a:t>/y2xq7vly </a:t>
            </a:r>
          </a:p>
        </p:txBody>
      </p:sp>
    </p:spTree>
    <p:extLst>
      <p:ext uri="{BB962C8B-B14F-4D97-AF65-F5344CB8AC3E}">
        <p14:creationId xmlns:p14="http://schemas.microsoft.com/office/powerpoint/2010/main" val="2728456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A0819-8624-D04A-A3D8-F414523AC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0351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7AF58-B564-B049-965B-6E49AF373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5476"/>
            <a:ext cx="10515600" cy="526568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SG" b="1" dirty="0">
                <a:solidFill>
                  <a:schemeClr val="bg1"/>
                </a:solidFill>
              </a:rPr>
              <a:t>Champion : SGD 5,000 cash + USD 1,500 Cloud Credits</a:t>
            </a:r>
            <a:endParaRPr lang="en-SG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SG" b="1" dirty="0">
                <a:solidFill>
                  <a:schemeClr val="bg1"/>
                </a:solidFill>
              </a:rPr>
              <a:t>1st Runner-up: SGD 3,000 cash + USD 1,000 Cloud Credits</a:t>
            </a:r>
            <a:endParaRPr lang="en-SG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SG" b="1" dirty="0">
                <a:solidFill>
                  <a:schemeClr val="bg1"/>
                </a:solidFill>
              </a:rPr>
              <a:t>2nd Runner-up: SGD 2,000 cash + USD 1,000 Cloud Credits</a:t>
            </a:r>
            <a:endParaRPr lang="en-SG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SG" b="1" dirty="0">
                <a:solidFill>
                  <a:schemeClr val="bg1"/>
                </a:solidFill>
              </a:rPr>
              <a:t>Best presentation: SGD 500 + USD 500 Cloud Credits</a:t>
            </a:r>
            <a:endParaRPr lang="en-SG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SG" b="1" dirty="0">
                <a:solidFill>
                  <a:schemeClr val="bg1"/>
                </a:solidFill>
              </a:rPr>
              <a:t>Best potential: SGD 500 + USD 500 Cloud Credits</a:t>
            </a:r>
            <a:endParaRPr lang="en-SG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SG" b="1" dirty="0">
                <a:solidFill>
                  <a:schemeClr val="bg1"/>
                </a:solidFill>
              </a:rPr>
              <a:t>Crowd's favourite (live voting): SGD 500 + USD 500 Cloud Credits</a:t>
            </a:r>
          </a:p>
          <a:p>
            <a:pPr>
              <a:lnSpc>
                <a:spcPct val="150000"/>
              </a:lnSpc>
            </a:pPr>
            <a:endParaRPr lang="en-SG" b="1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SG" b="1" dirty="0">
                <a:solidFill>
                  <a:schemeClr val="bg1"/>
                </a:solidFill>
              </a:rPr>
              <a:t>Cloud credits sponsored by Huawei Cloud</a:t>
            </a:r>
            <a:endParaRPr lang="en-SG" dirty="0">
              <a:solidFill>
                <a:schemeClr val="bg1"/>
              </a:solidFill>
            </a:endParaRPr>
          </a:p>
          <a:p>
            <a:pPr fontAlgn="base"/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175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A0819-8624-D04A-A3D8-F414523AC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593" y="0"/>
            <a:ext cx="10515600" cy="880351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7AF58-B564-B049-965B-6E49AF373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5476"/>
            <a:ext cx="10515600" cy="5265683"/>
          </a:xfrm>
        </p:spPr>
        <p:txBody>
          <a:bodyPr>
            <a:normAutofit fontScale="92500" lnSpcReduction="20000"/>
          </a:bodyPr>
          <a:lstStyle/>
          <a:p>
            <a:r>
              <a:rPr lang="en-SG" b="1" dirty="0">
                <a:solidFill>
                  <a:schemeClr val="bg1"/>
                </a:solidFill>
              </a:rPr>
              <a:t>Judge based on your pre-recorded final presentation</a:t>
            </a: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One and only one pre-recorded video has to be submitted by each team by 7pm (SGT) 13</a:t>
            </a:r>
            <a:r>
              <a:rPr lang="en-SG" b="1" baseline="30000" dirty="0">
                <a:solidFill>
                  <a:schemeClr val="bg1"/>
                </a:solidFill>
              </a:rPr>
              <a:t>th</a:t>
            </a:r>
            <a:r>
              <a:rPr lang="en-SG" b="1" dirty="0">
                <a:solidFill>
                  <a:schemeClr val="bg1"/>
                </a:solidFill>
              </a:rPr>
              <a:t> Dec 2020</a:t>
            </a: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Submission at the MS Team – “Final Video Submission” channel</a:t>
            </a: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Mp4 file</a:t>
            </a:r>
          </a:p>
          <a:p>
            <a:pPr marL="457200" lvl="1" indent="0">
              <a:buNone/>
            </a:pPr>
            <a:endParaRPr lang="en-SG" b="1" dirty="0">
              <a:solidFill>
                <a:schemeClr val="bg1"/>
              </a:solidFill>
            </a:endParaRPr>
          </a:p>
          <a:p>
            <a:r>
              <a:rPr lang="en-SG" b="1" dirty="0">
                <a:solidFill>
                  <a:schemeClr val="bg1"/>
                </a:solidFill>
              </a:rPr>
              <a:t>2 rounds of judging</a:t>
            </a: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1</a:t>
            </a:r>
            <a:r>
              <a:rPr lang="en-SG" b="1" baseline="30000" dirty="0">
                <a:solidFill>
                  <a:schemeClr val="bg1"/>
                </a:solidFill>
              </a:rPr>
              <a:t>st</a:t>
            </a:r>
            <a:r>
              <a:rPr lang="en-SG" b="1" dirty="0">
                <a:solidFill>
                  <a:schemeClr val="bg1"/>
                </a:solidFill>
              </a:rPr>
              <a:t> round to select the top 10 finalists </a:t>
            </a: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Finals at 9pm 13</a:t>
            </a:r>
            <a:r>
              <a:rPr lang="en-SG" b="1" baseline="30000" dirty="0">
                <a:solidFill>
                  <a:schemeClr val="bg1"/>
                </a:solidFill>
              </a:rPr>
              <a:t>th</a:t>
            </a:r>
            <a:r>
              <a:rPr lang="en-SG" b="1" dirty="0">
                <a:solidFill>
                  <a:schemeClr val="bg1"/>
                </a:solidFill>
              </a:rPr>
              <a:t> Dec 2020 (broadcast via Zoom webinar)</a:t>
            </a:r>
          </a:p>
          <a:p>
            <a:pPr marL="457200" lvl="1" indent="0">
              <a:buNone/>
            </a:pPr>
            <a:endParaRPr lang="en-SG" b="1" dirty="0">
              <a:solidFill>
                <a:schemeClr val="bg1"/>
              </a:solidFill>
            </a:endParaRPr>
          </a:p>
          <a:p>
            <a:r>
              <a:rPr lang="en-SG" b="1" dirty="0">
                <a:solidFill>
                  <a:schemeClr val="bg1"/>
                </a:solidFill>
              </a:rPr>
              <a:t>Judging Criteria</a:t>
            </a: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Clinical Relevance and Impact: </a:t>
            </a:r>
            <a:r>
              <a:rPr lang="en-SG" dirty="0">
                <a:solidFill>
                  <a:schemeClr val="bg1"/>
                </a:solidFill>
              </a:rPr>
              <a:t>how your solution may influence or improve the current healthcare practice</a:t>
            </a: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Method Novelty: </a:t>
            </a:r>
            <a:r>
              <a:rPr lang="en-SG" dirty="0">
                <a:solidFill>
                  <a:schemeClr val="bg1"/>
                </a:solidFill>
              </a:rPr>
              <a:t>NOT complexity</a:t>
            </a: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Result Presentation</a:t>
            </a:r>
            <a:endParaRPr lang="en-SG" dirty="0">
              <a:solidFill>
                <a:schemeClr val="bg1"/>
              </a:solidFill>
            </a:endParaRP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Team's Plan for Moving Forward</a:t>
            </a:r>
            <a:endParaRPr lang="en-SG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SG" b="1" dirty="0">
              <a:solidFill>
                <a:schemeClr val="bg1"/>
              </a:solidFill>
            </a:endParaRPr>
          </a:p>
          <a:p>
            <a:pPr fontAlgn="base"/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274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3AB7745-B763-F841-8C91-B1E6CB0ECCA1}"/>
              </a:ext>
            </a:extLst>
          </p:cNvPr>
          <p:cNvSpPr txBox="1"/>
          <p:nvPr/>
        </p:nvSpPr>
        <p:spPr>
          <a:xfrm>
            <a:off x="433551" y="378372"/>
            <a:ext cx="29129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</a:rPr>
              <a:t>Our Mentors</a:t>
            </a:r>
            <a:endParaRPr lang="en-US" sz="4000" b="1" dirty="0">
              <a:solidFill>
                <a:schemeClr val="bg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A0BA7C2-5964-A24F-B221-291F0FD0A322}"/>
              </a:ext>
            </a:extLst>
          </p:cNvPr>
          <p:cNvGrpSpPr/>
          <p:nvPr/>
        </p:nvGrpSpPr>
        <p:grpSpPr>
          <a:xfrm>
            <a:off x="5185623" y="1401988"/>
            <a:ext cx="1921424" cy="2265113"/>
            <a:chOff x="5219804" y="1131387"/>
            <a:chExt cx="1921424" cy="22651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5262247-CAC8-8946-A98C-D623DC864B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19804" y="1131387"/>
              <a:ext cx="1921424" cy="161878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87CF004-C28D-1A41-82CF-4C200A9C76D2}"/>
                </a:ext>
              </a:extLst>
            </p:cNvPr>
            <p:cNvSpPr txBox="1"/>
            <p:nvPr/>
          </p:nvSpPr>
          <p:spPr>
            <a:xfrm>
              <a:off x="5584038" y="2750169"/>
              <a:ext cx="11929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bg1"/>
                  </a:solidFill>
                </a:rPr>
                <a:t>Dr</a:t>
              </a:r>
              <a:r>
                <a:rPr lang="en-US" b="1" dirty="0">
                  <a:solidFill>
                    <a:schemeClr val="bg1"/>
                  </a:solidFill>
                </a:rPr>
                <a:t> Leo </a:t>
              </a:r>
              <a:r>
                <a:rPr lang="en-US" b="1" dirty="0" err="1">
                  <a:solidFill>
                    <a:schemeClr val="bg1"/>
                  </a:solidFill>
                </a:rPr>
                <a:t>Celi</a:t>
              </a:r>
              <a:endParaRPr lang="en-US" b="1" dirty="0">
                <a:solidFill>
                  <a:schemeClr val="bg1"/>
                </a:solidFill>
              </a:endParaRPr>
            </a:p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MIT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17C60758-53A9-A440-B63F-4A453C226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5889" y="1287457"/>
            <a:ext cx="1935286" cy="16544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C52D57-45C3-7749-A001-F1B93E78E6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6963" y="3929794"/>
            <a:ext cx="1898074" cy="18980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91A600-47B6-2E40-86DA-062B8E40D9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6870" y="3808737"/>
            <a:ext cx="2019131" cy="20191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E23DB30-F9F8-F841-AFC3-DA47F72451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27834" y="3801929"/>
            <a:ext cx="2025939" cy="20259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B8CD43-37F5-EE49-AADA-313962D30E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495" y="1232523"/>
            <a:ext cx="1764327" cy="176432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B86E3DE-DB60-4F42-9BBD-AA753C294FBE}"/>
              </a:ext>
            </a:extLst>
          </p:cNvPr>
          <p:cNvSpPr txBox="1"/>
          <p:nvPr/>
        </p:nvSpPr>
        <p:spPr>
          <a:xfrm>
            <a:off x="576220" y="2994400"/>
            <a:ext cx="1715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Dr</a:t>
            </a:r>
            <a:r>
              <a:rPr lang="en-US" b="1" dirty="0">
                <a:solidFill>
                  <a:schemeClr val="bg1"/>
                </a:solidFill>
              </a:rPr>
              <a:t> Judy </a:t>
            </a:r>
            <a:r>
              <a:rPr lang="en-US" b="1" dirty="0" err="1">
                <a:solidFill>
                  <a:schemeClr val="bg1"/>
                </a:solidFill>
              </a:rPr>
              <a:t>Gichoya</a:t>
            </a:r>
            <a:endParaRPr lang="en-US" b="1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Emory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469A43-FECA-334F-9DAF-DF6483352ED3}"/>
              </a:ext>
            </a:extLst>
          </p:cNvPr>
          <p:cNvSpPr txBox="1"/>
          <p:nvPr/>
        </p:nvSpPr>
        <p:spPr>
          <a:xfrm>
            <a:off x="9317897" y="2941918"/>
            <a:ext cx="2252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Dr</a:t>
            </a:r>
            <a:r>
              <a:rPr lang="en-US" b="1" dirty="0">
                <a:solidFill>
                  <a:schemeClr val="bg1"/>
                </a:solidFill>
              </a:rPr>
              <a:t> Finale Doshi-Velez 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Harvard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29C2812-6B39-8543-ABB0-0975D9F025BE}"/>
              </a:ext>
            </a:extLst>
          </p:cNvPr>
          <p:cNvGrpSpPr/>
          <p:nvPr/>
        </p:nvGrpSpPr>
        <p:grpSpPr>
          <a:xfrm>
            <a:off x="2499016" y="4263638"/>
            <a:ext cx="2148383" cy="2233757"/>
            <a:chOff x="296439" y="4284613"/>
            <a:chExt cx="2148383" cy="223375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325B983-479E-C741-8BAE-56EEAD8FB32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96439" y="4284613"/>
              <a:ext cx="2148383" cy="1543255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32FFAD-6DF5-D84B-B287-627A916A1D4B}"/>
                </a:ext>
              </a:extLst>
            </p:cNvPr>
            <p:cNvSpPr txBox="1"/>
            <p:nvPr/>
          </p:nvSpPr>
          <p:spPr>
            <a:xfrm>
              <a:off x="435829" y="5872039"/>
              <a:ext cx="171547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bg1"/>
                  </a:solidFill>
                </a:rPr>
                <a:t>Dr</a:t>
              </a:r>
              <a:r>
                <a:rPr lang="en-US" b="1" dirty="0">
                  <a:solidFill>
                    <a:schemeClr val="bg1"/>
                  </a:solidFill>
                </a:rPr>
                <a:t> David Pilcher</a:t>
              </a:r>
            </a:p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ANZICS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789AABE-9C9C-3D4E-A09C-EA0F755504FD}"/>
              </a:ext>
            </a:extLst>
          </p:cNvPr>
          <p:cNvGrpSpPr/>
          <p:nvPr/>
        </p:nvGrpSpPr>
        <p:grpSpPr>
          <a:xfrm>
            <a:off x="98900" y="4255886"/>
            <a:ext cx="2057673" cy="2189586"/>
            <a:chOff x="2767056" y="4284613"/>
            <a:chExt cx="2057673" cy="218958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8736464-35B5-9C46-8BF2-54D3E989D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767056" y="4284613"/>
              <a:ext cx="2057673" cy="1543255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F8602AE-B9C5-2E40-A129-20765820F079}"/>
                </a:ext>
              </a:extLst>
            </p:cNvPr>
            <p:cNvSpPr txBox="1"/>
            <p:nvPr/>
          </p:nvSpPr>
          <p:spPr>
            <a:xfrm>
              <a:off x="2902676" y="5827868"/>
              <a:ext cx="176343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bg1"/>
                  </a:solidFill>
                </a:rPr>
                <a:t>Dr</a:t>
              </a:r>
              <a:r>
                <a:rPr lang="en-US" b="1" dirty="0">
                  <a:solidFill>
                    <a:schemeClr val="bg1"/>
                  </a:solidFill>
                </a:rPr>
                <a:t> Omar Badawi</a:t>
              </a:r>
            </a:p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Philips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B9C4192-5242-3645-8F75-594023C9034B}"/>
              </a:ext>
            </a:extLst>
          </p:cNvPr>
          <p:cNvSpPr txBox="1"/>
          <p:nvPr/>
        </p:nvSpPr>
        <p:spPr>
          <a:xfrm>
            <a:off x="5409788" y="5872038"/>
            <a:ext cx="13151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Dr</a:t>
            </a:r>
            <a:r>
              <a:rPr lang="en-US" b="1" dirty="0">
                <a:solidFill>
                  <a:schemeClr val="bg1"/>
                </a:solidFill>
              </a:rPr>
              <a:t> Joel Park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NYU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A3F548-3DC4-6C40-936B-D5C995755606}"/>
              </a:ext>
            </a:extLst>
          </p:cNvPr>
          <p:cNvSpPr txBox="1"/>
          <p:nvPr/>
        </p:nvSpPr>
        <p:spPr>
          <a:xfrm>
            <a:off x="7549630" y="5872037"/>
            <a:ext cx="19736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Dr</a:t>
            </a:r>
            <a:r>
              <a:rPr lang="en-US" b="1" dirty="0">
                <a:solidFill>
                  <a:schemeClr val="bg1"/>
                </a:solidFill>
              </a:rPr>
              <a:t> Alistair Johnson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MIT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F21D1F9-3B8A-4849-ACE4-284C26E118BB}"/>
              </a:ext>
            </a:extLst>
          </p:cNvPr>
          <p:cNvSpPr txBox="1"/>
          <p:nvPr/>
        </p:nvSpPr>
        <p:spPr>
          <a:xfrm>
            <a:off x="10269728" y="5872036"/>
            <a:ext cx="1594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Dr</a:t>
            </a:r>
            <a:r>
              <a:rPr lang="en-US" b="1" dirty="0">
                <a:solidFill>
                  <a:schemeClr val="bg1"/>
                </a:solidFill>
              </a:rPr>
              <a:t> Tom Pollard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MIT</a:t>
            </a:r>
          </a:p>
        </p:txBody>
      </p:sp>
    </p:spTree>
    <p:extLst>
      <p:ext uri="{BB962C8B-B14F-4D97-AF65-F5344CB8AC3E}">
        <p14:creationId xmlns:p14="http://schemas.microsoft.com/office/powerpoint/2010/main" val="1495996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A0819-8624-D04A-A3D8-F414523AC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593" y="0"/>
            <a:ext cx="10515600" cy="880351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7AF58-B564-B049-965B-6E49AF373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5476"/>
            <a:ext cx="10515600" cy="526568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SG" b="1" dirty="0">
              <a:solidFill>
                <a:schemeClr val="bg1"/>
              </a:solidFill>
            </a:endParaRPr>
          </a:p>
          <a:p>
            <a:r>
              <a:rPr lang="en-SG" b="1" dirty="0">
                <a:solidFill>
                  <a:schemeClr val="bg1"/>
                </a:solidFill>
              </a:rPr>
              <a:t>1 -2 data scientists</a:t>
            </a: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To test out all the cloud resources and sort it out ASAP</a:t>
            </a:r>
          </a:p>
          <a:p>
            <a:pPr marL="457200" lvl="1" indent="0">
              <a:buNone/>
            </a:pPr>
            <a:endParaRPr lang="en-SG" b="1" dirty="0">
              <a:solidFill>
                <a:schemeClr val="bg1"/>
              </a:solidFill>
            </a:endParaRPr>
          </a:p>
          <a:p>
            <a:r>
              <a:rPr lang="en-SG" b="1" dirty="0">
                <a:solidFill>
                  <a:schemeClr val="bg1"/>
                </a:solidFill>
              </a:rPr>
              <a:t>Panel session with mentors at 9pm</a:t>
            </a: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For teams to ask question/advises</a:t>
            </a:r>
          </a:p>
          <a:p>
            <a:pPr lvl="1"/>
            <a:r>
              <a:rPr lang="en-SG" b="1" dirty="0">
                <a:solidFill>
                  <a:schemeClr val="bg1"/>
                </a:solidFill>
              </a:rPr>
              <a:t>For mentors to provide feedbacks</a:t>
            </a:r>
          </a:p>
          <a:p>
            <a:pPr fontAlgn="base"/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427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D96EF7E6BCE249903972A4B9B8AEA9" ma:contentTypeVersion="4" ma:contentTypeDescription="Create a new document." ma:contentTypeScope="" ma:versionID="760ddeb777e0cf897aaa76e2b228cec1">
  <xsd:schema xmlns:xsd="http://www.w3.org/2001/XMLSchema" xmlns:xs="http://www.w3.org/2001/XMLSchema" xmlns:p="http://schemas.microsoft.com/office/2006/metadata/properties" xmlns:ns2="f0bd43dc-9435-4870-a3dc-b74ecad1004f" targetNamespace="http://schemas.microsoft.com/office/2006/metadata/properties" ma:root="true" ma:fieldsID="1d65b0748f0f2d28735dc653b6dc6f89" ns2:_="">
    <xsd:import namespace="f0bd43dc-9435-4870-a3dc-b74ecad1004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bd43dc-9435-4870-a3dc-b74ecad100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5C6099D-75EE-445D-9D71-E779D5729849}"/>
</file>

<file path=customXml/itemProps2.xml><?xml version="1.0" encoding="utf-8"?>
<ds:datastoreItem xmlns:ds="http://schemas.openxmlformats.org/officeDocument/2006/customXml" ds:itemID="{C4409168-5607-426B-BE2E-9D32A8A9EF6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8570E30-52E2-448A-9FED-BBDA05ADC76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387</Words>
  <Application>Microsoft Macintosh PowerPoint</Application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等线</vt:lpstr>
      <vt:lpstr>等线 Light</vt:lpstr>
      <vt:lpstr>Arial</vt:lpstr>
      <vt:lpstr>Calibri</vt:lpstr>
      <vt:lpstr>Calibri Light</vt:lpstr>
      <vt:lpstr>Office Theme</vt:lpstr>
      <vt:lpstr>Healthcare AI Datathon 2020</vt:lpstr>
      <vt:lpstr>PowerPoint Presentation</vt:lpstr>
      <vt:lpstr>PowerPoint Presentation</vt:lpstr>
      <vt:lpstr>PowerPoint Presentation</vt:lpstr>
      <vt:lpstr>Data and Computational Resources</vt:lpstr>
      <vt:lpstr>Prizes</vt:lpstr>
      <vt:lpstr>Judging</vt:lpstr>
      <vt:lpstr>PowerPoint Presentation</vt:lpstr>
      <vt:lpstr>What’s Next?</vt:lpstr>
      <vt:lpstr>what’s Next?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Feng Mengling</dc:creator>
  <cp:lastModifiedBy>Feng Mengling</cp:lastModifiedBy>
  <cp:revision>54</cp:revision>
  <dcterms:created xsi:type="dcterms:W3CDTF">2020-12-03T02:00:34Z</dcterms:created>
  <dcterms:modified xsi:type="dcterms:W3CDTF">2020-12-11T08:09:01Z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0x01010017D96EF7E6BCE249903972A4B9B8AEA9</vt:lpwstr>
  </property>
</Properties>
</file>

<file path=docProps/thumbnail.jpeg>
</file>